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lb-L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41" d="100"/>
          <a:sy n="41" d="100"/>
        </p:scale>
        <p:origin x="715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b-L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244668-7CB2-45CD-9571-B53884C02FA7}" type="datetimeFigureOut">
              <a:rPr lang="lb-LU" smtClean="0"/>
              <a:t>09/03/2017</a:t>
            </a:fld>
            <a:endParaRPr lang="lb-L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b-L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b-L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b-L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6494AF-99BE-4A15-A6D8-4029B09BF5CD}" type="slidenum">
              <a:rPr lang="lb-LU" smtClean="0"/>
              <a:t>‹#›</a:t>
            </a:fld>
            <a:endParaRPr lang="lb-LU"/>
          </a:p>
        </p:txBody>
      </p:sp>
    </p:spTree>
    <p:extLst>
      <p:ext uri="{BB962C8B-B14F-4D97-AF65-F5344CB8AC3E}">
        <p14:creationId xmlns:p14="http://schemas.microsoft.com/office/powerpoint/2010/main" val="1644550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07950" y="750888"/>
            <a:ext cx="6665913" cy="37496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7B0B8-F18B-4B78-AB83-8FE63BCA6899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4839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lb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EFC29-FED8-487D-A29A-B607C1EB31BD}" type="datetimeFigureOut">
              <a:rPr lang="lb-LU" smtClean="0"/>
              <a:t>09/03/2017</a:t>
            </a:fld>
            <a:endParaRPr lang="lb-L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b-L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CC2C2-12FE-48DD-BE09-4D49963869FC}" type="slidenum">
              <a:rPr lang="lb-LU" smtClean="0"/>
              <a:t>‹#›</a:t>
            </a:fld>
            <a:endParaRPr lang="lb-LU"/>
          </a:p>
        </p:txBody>
      </p:sp>
    </p:spTree>
    <p:extLst>
      <p:ext uri="{BB962C8B-B14F-4D97-AF65-F5344CB8AC3E}">
        <p14:creationId xmlns:p14="http://schemas.microsoft.com/office/powerpoint/2010/main" val="270761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b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EFC29-FED8-487D-A29A-B607C1EB31BD}" type="datetimeFigureOut">
              <a:rPr lang="lb-LU" smtClean="0"/>
              <a:t>09/03/2017</a:t>
            </a:fld>
            <a:endParaRPr lang="lb-L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b-L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CC2C2-12FE-48DD-BE09-4D49963869FC}" type="slidenum">
              <a:rPr lang="lb-LU" smtClean="0"/>
              <a:t>‹#›</a:t>
            </a:fld>
            <a:endParaRPr lang="lb-LU"/>
          </a:p>
        </p:txBody>
      </p:sp>
    </p:spTree>
    <p:extLst>
      <p:ext uri="{BB962C8B-B14F-4D97-AF65-F5344CB8AC3E}">
        <p14:creationId xmlns:p14="http://schemas.microsoft.com/office/powerpoint/2010/main" val="2295187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b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EFC29-FED8-487D-A29A-B607C1EB31BD}" type="datetimeFigureOut">
              <a:rPr lang="lb-LU" smtClean="0"/>
              <a:t>09/03/2017</a:t>
            </a:fld>
            <a:endParaRPr lang="lb-L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b-L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CC2C2-12FE-48DD-BE09-4D49963869FC}" type="slidenum">
              <a:rPr lang="lb-LU" smtClean="0"/>
              <a:t>‹#›</a:t>
            </a:fld>
            <a:endParaRPr lang="lb-LU"/>
          </a:p>
        </p:txBody>
      </p:sp>
    </p:spTree>
    <p:extLst>
      <p:ext uri="{BB962C8B-B14F-4D97-AF65-F5344CB8AC3E}">
        <p14:creationId xmlns:p14="http://schemas.microsoft.com/office/powerpoint/2010/main" val="121183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b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EFC29-FED8-487D-A29A-B607C1EB31BD}" type="datetimeFigureOut">
              <a:rPr lang="lb-LU" smtClean="0"/>
              <a:t>09/03/2017</a:t>
            </a:fld>
            <a:endParaRPr lang="lb-L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b-L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CC2C2-12FE-48DD-BE09-4D49963869FC}" type="slidenum">
              <a:rPr lang="lb-LU" smtClean="0"/>
              <a:t>‹#›</a:t>
            </a:fld>
            <a:endParaRPr lang="lb-LU"/>
          </a:p>
        </p:txBody>
      </p:sp>
    </p:spTree>
    <p:extLst>
      <p:ext uri="{BB962C8B-B14F-4D97-AF65-F5344CB8AC3E}">
        <p14:creationId xmlns:p14="http://schemas.microsoft.com/office/powerpoint/2010/main" val="3945307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EFC29-FED8-487D-A29A-B607C1EB31BD}" type="datetimeFigureOut">
              <a:rPr lang="lb-LU" smtClean="0"/>
              <a:t>09/03/2017</a:t>
            </a:fld>
            <a:endParaRPr lang="lb-L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b-L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CC2C2-12FE-48DD-BE09-4D49963869FC}" type="slidenum">
              <a:rPr lang="lb-LU" smtClean="0"/>
              <a:t>‹#›</a:t>
            </a:fld>
            <a:endParaRPr lang="lb-LU"/>
          </a:p>
        </p:txBody>
      </p:sp>
    </p:spTree>
    <p:extLst>
      <p:ext uri="{BB962C8B-B14F-4D97-AF65-F5344CB8AC3E}">
        <p14:creationId xmlns:p14="http://schemas.microsoft.com/office/powerpoint/2010/main" val="765682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b-L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b-L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EFC29-FED8-487D-A29A-B607C1EB31BD}" type="datetimeFigureOut">
              <a:rPr lang="lb-LU" smtClean="0"/>
              <a:t>09/03/2017</a:t>
            </a:fld>
            <a:endParaRPr lang="lb-L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b-L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CC2C2-12FE-48DD-BE09-4D49963869FC}" type="slidenum">
              <a:rPr lang="lb-LU" smtClean="0"/>
              <a:t>‹#›</a:t>
            </a:fld>
            <a:endParaRPr lang="lb-LU"/>
          </a:p>
        </p:txBody>
      </p:sp>
    </p:spTree>
    <p:extLst>
      <p:ext uri="{BB962C8B-B14F-4D97-AF65-F5344CB8AC3E}">
        <p14:creationId xmlns:p14="http://schemas.microsoft.com/office/powerpoint/2010/main" val="373491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b-L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b-L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EFC29-FED8-487D-A29A-B607C1EB31BD}" type="datetimeFigureOut">
              <a:rPr lang="lb-LU" smtClean="0"/>
              <a:t>09/03/2017</a:t>
            </a:fld>
            <a:endParaRPr lang="lb-L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b-L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CC2C2-12FE-48DD-BE09-4D49963869FC}" type="slidenum">
              <a:rPr lang="lb-LU" smtClean="0"/>
              <a:t>‹#›</a:t>
            </a:fld>
            <a:endParaRPr lang="lb-LU"/>
          </a:p>
        </p:txBody>
      </p:sp>
    </p:spTree>
    <p:extLst>
      <p:ext uri="{BB962C8B-B14F-4D97-AF65-F5344CB8AC3E}">
        <p14:creationId xmlns:p14="http://schemas.microsoft.com/office/powerpoint/2010/main" val="183113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EFC29-FED8-487D-A29A-B607C1EB31BD}" type="datetimeFigureOut">
              <a:rPr lang="lb-LU" smtClean="0"/>
              <a:t>09/03/2017</a:t>
            </a:fld>
            <a:endParaRPr lang="lb-L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b-L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CC2C2-12FE-48DD-BE09-4D49963869FC}" type="slidenum">
              <a:rPr lang="lb-LU" smtClean="0"/>
              <a:t>‹#›</a:t>
            </a:fld>
            <a:endParaRPr lang="lb-LU"/>
          </a:p>
        </p:txBody>
      </p:sp>
    </p:spTree>
    <p:extLst>
      <p:ext uri="{BB962C8B-B14F-4D97-AF65-F5344CB8AC3E}">
        <p14:creationId xmlns:p14="http://schemas.microsoft.com/office/powerpoint/2010/main" val="2080083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EFC29-FED8-487D-A29A-B607C1EB31BD}" type="datetimeFigureOut">
              <a:rPr lang="lb-LU" smtClean="0"/>
              <a:t>09/03/2017</a:t>
            </a:fld>
            <a:endParaRPr lang="lb-L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b-L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CC2C2-12FE-48DD-BE09-4D49963869FC}" type="slidenum">
              <a:rPr lang="lb-LU" smtClean="0"/>
              <a:t>‹#›</a:t>
            </a:fld>
            <a:endParaRPr lang="lb-LU"/>
          </a:p>
        </p:txBody>
      </p:sp>
    </p:spTree>
    <p:extLst>
      <p:ext uri="{BB962C8B-B14F-4D97-AF65-F5344CB8AC3E}">
        <p14:creationId xmlns:p14="http://schemas.microsoft.com/office/powerpoint/2010/main" val="2224594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b-L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EFC29-FED8-487D-A29A-B607C1EB31BD}" type="datetimeFigureOut">
              <a:rPr lang="lb-LU" smtClean="0"/>
              <a:t>09/03/2017</a:t>
            </a:fld>
            <a:endParaRPr lang="lb-L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b-L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CC2C2-12FE-48DD-BE09-4D49963869FC}" type="slidenum">
              <a:rPr lang="lb-LU" smtClean="0"/>
              <a:t>‹#›</a:t>
            </a:fld>
            <a:endParaRPr lang="lb-LU"/>
          </a:p>
        </p:txBody>
      </p:sp>
    </p:spTree>
    <p:extLst>
      <p:ext uri="{BB962C8B-B14F-4D97-AF65-F5344CB8AC3E}">
        <p14:creationId xmlns:p14="http://schemas.microsoft.com/office/powerpoint/2010/main" val="1872671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b-L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EFC29-FED8-487D-A29A-B607C1EB31BD}" type="datetimeFigureOut">
              <a:rPr lang="lb-LU" smtClean="0"/>
              <a:t>09/03/2017</a:t>
            </a:fld>
            <a:endParaRPr lang="lb-L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b-L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CC2C2-12FE-48DD-BE09-4D49963869FC}" type="slidenum">
              <a:rPr lang="lb-LU" smtClean="0"/>
              <a:t>‹#›</a:t>
            </a:fld>
            <a:endParaRPr lang="lb-LU"/>
          </a:p>
        </p:txBody>
      </p:sp>
    </p:spTree>
    <p:extLst>
      <p:ext uri="{BB962C8B-B14F-4D97-AF65-F5344CB8AC3E}">
        <p14:creationId xmlns:p14="http://schemas.microsoft.com/office/powerpoint/2010/main" val="110695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lb-L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b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EFC29-FED8-487D-A29A-B607C1EB31BD}" type="datetimeFigureOut">
              <a:rPr lang="lb-LU" smtClean="0"/>
              <a:t>09/03/2017</a:t>
            </a:fld>
            <a:endParaRPr lang="lb-L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b-L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BCC2C2-12FE-48DD-BE09-4D49963869FC}" type="slidenum">
              <a:rPr lang="lb-LU" smtClean="0"/>
              <a:t>‹#›</a:t>
            </a:fld>
            <a:endParaRPr lang="lb-LU"/>
          </a:p>
        </p:txBody>
      </p:sp>
    </p:spTree>
    <p:extLst>
      <p:ext uri="{BB962C8B-B14F-4D97-AF65-F5344CB8AC3E}">
        <p14:creationId xmlns:p14="http://schemas.microsoft.com/office/powerpoint/2010/main" val="1262967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b-L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524000" y="3338"/>
            <a:ext cx="9108000" cy="7048083"/>
          </a:xfrm>
          <a:prstGeom prst="rect">
            <a:avLst/>
          </a:prstGeom>
          <a:solidFill>
            <a:schemeClr val="accent6">
              <a:lumMod val="75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6600" dirty="0">
                <a:latin typeface="Microsoft Tai Le" panose="020B0502040204020203" pitchFamily="34" charset="0"/>
                <a:cs typeface="Microsoft Tai Le" panose="020B0502040204020203" pitchFamily="34" charset="0"/>
              </a:rPr>
              <a:t> </a:t>
            </a:r>
          </a:p>
          <a:p>
            <a:r>
              <a:rPr lang="de-DE" sz="6600" b="1" i="1" dirty="0">
                <a:latin typeface="Microsoft Tai Le" panose="020B0502040204020203" pitchFamily="34" charset="0"/>
                <a:cs typeface="Microsoft Tai Le" panose="020B0502040204020203" pitchFamily="34" charset="0"/>
              </a:rPr>
              <a:t>  </a:t>
            </a:r>
          </a:p>
          <a:p>
            <a:r>
              <a:rPr lang="de-DE" sz="6600" b="1" i="1" dirty="0">
                <a:latin typeface="Microsoft Tai Le" panose="020B0502040204020203" pitchFamily="34" charset="0"/>
                <a:cs typeface="Microsoft Tai Le" panose="020B0502040204020203" pitchFamily="34" charset="0"/>
              </a:rPr>
              <a:t>   </a:t>
            </a:r>
            <a:r>
              <a:rPr lang="de-DE" sz="5400" b="1" i="1" dirty="0">
                <a:latin typeface="Old English Text MT" panose="03040902040508030806" pitchFamily="66" charset="0"/>
                <a:cs typeface="Times New Roman" panose="02020603050405020304" pitchFamily="18" charset="0"/>
              </a:rPr>
              <a:t>W</a:t>
            </a:r>
            <a:r>
              <a:rPr lang="de-DE" sz="4400" b="1" i="1" dirty="0">
                <a:latin typeface="Old English Text MT" panose="03040902040508030806" pitchFamily="66" charset="0"/>
                <a:cs typeface="Times New Roman" panose="02020603050405020304" pitchFamily="18" charset="0"/>
              </a:rPr>
              <a:t>erte  und </a:t>
            </a:r>
          </a:p>
          <a:p>
            <a:r>
              <a:rPr lang="de-DE" sz="4400" b="1" i="1" dirty="0">
                <a:latin typeface="Old English Text MT" panose="03040902040508030806" pitchFamily="66" charset="0"/>
                <a:cs typeface="Times New Roman" panose="02020603050405020304" pitchFamily="18" charset="0"/>
              </a:rPr>
              <a:t>        </a:t>
            </a:r>
            <a:r>
              <a:rPr lang="de-DE" sz="5400" b="1" i="1" dirty="0">
                <a:latin typeface="Old English Text MT" panose="03040902040508030806" pitchFamily="66" charset="0"/>
                <a:cs typeface="Times New Roman" panose="02020603050405020304" pitchFamily="18" charset="0"/>
              </a:rPr>
              <a:t>Z</a:t>
            </a:r>
            <a:r>
              <a:rPr lang="de-DE" sz="4400" b="1" i="1" dirty="0">
                <a:latin typeface="Old English Text MT" panose="03040902040508030806" pitchFamily="66" charset="0"/>
                <a:cs typeface="Times New Roman" panose="02020603050405020304" pitchFamily="18" charset="0"/>
              </a:rPr>
              <a:t>eitzeugen   von</a:t>
            </a:r>
          </a:p>
          <a:p>
            <a:r>
              <a:rPr lang="de-DE" sz="8000" b="1" i="1" dirty="0">
                <a:latin typeface="Old English Text MT" panose="03040902040508030806" pitchFamily="66" charset="0"/>
                <a:cs typeface="Times New Roman" panose="02020603050405020304" pitchFamily="18" charset="0"/>
              </a:rPr>
              <a:t>        </a:t>
            </a:r>
            <a:r>
              <a:rPr lang="de-DE" sz="6600" b="1" i="1" dirty="0">
                <a:latin typeface="Old English Text MT" panose="03040902040508030806" pitchFamily="66" charset="0"/>
                <a:cs typeface="Times New Roman" panose="02020603050405020304" pitchFamily="18" charset="0"/>
              </a:rPr>
              <a:t>Schieren  </a:t>
            </a:r>
          </a:p>
          <a:p>
            <a:r>
              <a:rPr lang="de-DE" sz="2800" b="1" i="1" dirty="0">
                <a:latin typeface="Old English Text MT" panose="03040902040508030806" pitchFamily="66" charset="0"/>
                <a:cs typeface="Times New Roman" panose="02020603050405020304" pitchFamily="18" charset="0"/>
              </a:rPr>
              <a:t>                              </a:t>
            </a:r>
          </a:p>
          <a:p>
            <a:r>
              <a:rPr lang="de-DE" sz="2800" b="1" i="1" dirty="0">
                <a:latin typeface="Old English Text MT" panose="03040902040508030806" pitchFamily="66" charset="0"/>
                <a:cs typeface="Times New Roman" panose="02020603050405020304" pitchFamily="18" charset="0"/>
              </a:rPr>
              <a:t>                          eine  Ortschaft </a:t>
            </a:r>
          </a:p>
          <a:p>
            <a:pPr lvl="1"/>
            <a:r>
              <a:rPr lang="de-DE" sz="2800" b="1" i="1" dirty="0">
                <a:latin typeface="Old English Text MT" panose="03040902040508030806" pitchFamily="66" charset="0"/>
                <a:cs typeface="Times New Roman" panose="02020603050405020304" pitchFamily="18" charset="0"/>
              </a:rPr>
              <a:t>       im Zentrum des Landes - Luxemburg.</a:t>
            </a:r>
          </a:p>
          <a:p>
            <a:pPr algn="ctr">
              <a:tabLst>
                <a:tab pos="2605088" algn="l"/>
              </a:tabLst>
            </a:pPr>
            <a:r>
              <a:rPr lang="de-DE" sz="3600" b="1" i="1" dirty="0">
                <a:latin typeface="Old English Text MT" panose="03040902040508030806" pitchFamily="66" charset="0"/>
                <a:cs typeface="Times New Roman" panose="02020603050405020304" pitchFamily="18" charset="0"/>
              </a:rPr>
              <a:t>       </a:t>
            </a:r>
            <a:r>
              <a:rPr lang="de-DE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</a:t>
            </a:r>
            <a:endParaRPr lang="de-DE" sz="1200" b="1" dirty="0">
              <a:latin typeface="Monotype Corsiva" panose="03010101010201010101" pitchFamily="66" charset="0"/>
            </a:endParaRPr>
          </a:p>
        </p:txBody>
      </p:sp>
      <p:pic>
        <p:nvPicPr>
          <p:cNvPr id="3" name="Picture 2" descr="C:\Users\Hess Raymond\Desktop\Scan.t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4232" y="3573016"/>
            <a:ext cx="1542144" cy="20520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Hess Raymond\Desktop\07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8009" y="218066"/>
            <a:ext cx="4320003" cy="28800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feld 3"/>
          <p:cNvSpPr txBox="1"/>
          <p:nvPr/>
        </p:nvSpPr>
        <p:spPr>
          <a:xfrm rot="21337697">
            <a:off x="1935163" y="419165"/>
            <a:ext cx="35127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400" b="1" i="1" dirty="0">
                <a:latin typeface="Old English Text MT" panose="03040902040508030806" pitchFamily="66" charset="0"/>
              </a:rPr>
              <a:t>Das Album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8328248" y="6356351"/>
            <a:ext cx="2161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i="1" dirty="0"/>
              <a:t>   Raymond  Hess  (2015)</a:t>
            </a:r>
          </a:p>
        </p:txBody>
      </p:sp>
    </p:spTree>
    <p:extLst>
      <p:ext uri="{BB962C8B-B14F-4D97-AF65-F5344CB8AC3E}">
        <p14:creationId xmlns:p14="http://schemas.microsoft.com/office/powerpoint/2010/main" val="2179887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414EA-BBD3-4DE2-A88E-5E6936040262}" type="slidenum">
              <a:rPr lang="de-DE" smtClean="0"/>
              <a:t>10</a:t>
            </a:fld>
            <a:endParaRPr lang="de-DE"/>
          </a:p>
        </p:txBody>
      </p:sp>
      <p:pic>
        <p:nvPicPr>
          <p:cNvPr id="1027" name="Picture 3" descr="C:\Users\Hess Raymond\Desktop\Scan.tif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49874" y="684043"/>
            <a:ext cx="8643514" cy="543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8987362" y="5553216"/>
            <a:ext cx="14060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200" dirty="0"/>
              <a:t>1985   Gast Zimmer</a:t>
            </a:r>
          </a:p>
        </p:txBody>
      </p:sp>
      <p:cxnSp>
        <p:nvCxnSpPr>
          <p:cNvPr id="6" name="Gerade Verbindung mit Pfeil 5"/>
          <p:cNvCxnSpPr/>
          <p:nvPr/>
        </p:nvCxnSpPr>
        <p:spPr>
          <a:xfrm>
            <a:off x="7248128" y="2975248"/>
            <a:ext cx="266328" cy="2089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mit Pfeil 8"/>
          <p:cNvCxnSpPr/>
          <p:nvPr/>
        </p:nvCxnSpPr>
        <p:spPr>
          <a:xfrm>
            <a:off x="5879976" y="3573016"/>
            <a:ext cx="936104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>
            <a:off x="5447928" y="6494849"/>
            <a:ext cx="108012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5663952" y="6217851"/>
            <a:ext cx="715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Scheune</a:t>
            </a:r>
          </a:p>
        </p:txBody>
      </p:sp>
    </p:spTree>
    <p:extLst>
      <p:ext uri="{BB962C8B-B14F-4D97-AF65-F5344CB8AC3E}">
        <p14:creationId xmlns:p14="http://schemas.microsoft.com/office/powerpoint/2010/main" val="4247332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414EA-BBD3-4DE2-A88E-5E6936040262}" type="slidenum">
              <a:rPr lang="de-DE" smtClean="0"/>
              <a:t>2</a:t>
            </a:fld>
            <a:endParaRPr lang="de-DE"/>
          </a:p>
        </p:txBody>
      </p:sp>
      <p:pic>
        <p:nvPicPr>
          <p:cNvPr id="2051" name="Picture 3" descr="C:\Users\Hess Raymond\Desktop\Scan (20).t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3593" y="908720"/>
            <a:ext cx="7366547" cy="4644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8616280" y="4457701"/>
            <a:ext cx="1512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1200" dirty="0"/>
          </a:p>
        </p:txBody>
      </p:sp>
      <p:pic>
        <p:nvPicPr>
          <p:cNvPr id="2054" name="Picture 6" descr="C:\Users\Hess Raymond\Desktop\Scan.t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1665" y="3429001"/>
            <a:ext cx="1520825" cy="175577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487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414EA-BBD3-4DE2-A88E-5E6936040262}" type="slidenum">
              <a:rPr lang="de-DE" smtClean="0"/>
              <a:t>3</a:t>
            </a:fld>
            <a:endParaRPr lang="de-DE"/>
          </a:p>
        </p:txBody>
      </p:sp>
      <p:pic>
        <p:nvPicPr>
          <p:cNvPr id="3" name="Picture 2" descr="C:\Users\Hess Raymond\Desktop\Scan.tif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14145" y="260648"/>
            <a:ext cx="8701618" cy="550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024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648530" y="153043"/>
            <a:ext cx="8892000" cy="659411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/>
              <a:t> </a:t>
            </a:r>
            <a:r>
              <a:rPr lang="de-DE" b="1" u="sng" dirty="0"/>
              <a:t>Vorwort.</a:t>
            </a:r>
          </a:p>
          <a:p>
            <a:r>
              <a:rPr lang="de-DE" sz="1050" dirty="0"/>
              <a:t>Die Idee das  Album zu erstellen, ergab sich aus dem Resultat von mehreren Gesprächsrunden mit  </a:t>
            </a:r>
            <a:r>
              <a:rPr lang="de-DE" sz="1050" dirty="0" err="1"/>
              <a:t>Schierener</a:t>
            </a:r>
            <a:r>
              <a:rPr lang="de-DE" sz="1050" dirty="0"/>
              <a:t> Bürgern. </a:t>
            </a:r>
          </a:p>
          <a:p>
            <a:r>
              <a:rPr lang="de-DE" sz="1050" u="sng" dirty="0"/>
              <a:t>Haupt Thema </a:t>
            </a:r>
            <a:r>
              <a:rPr lang="de-DE" sz="1050" dirty="0"/>
              <a:t>:     Wissen, über Geschichtliches  der  Ortschaft Schieren.</a:t>
            </a:r>
          </a:p>
          <a:p>
            <a:endParaRPr lang="de-DE" sz="1050" dirty="0"/>
          </a:p>
          <a:p>
            <a:r>
              <a:rPr lang="de-DE" sz="1050" dirty="0"/>
              <a:t>Das Album ist kein Wissenschaftliches Werk , es ist ein Rückblick , mit dem Gedanken    „ Schieren  stellt  </a:t>
            </a:r>
            <a:r>
              <a:rPr lang="de-DE" sz="1050" dirty="0" err="1"/>
              <a:t>sech</a:t>
            </a:r>
            <a:r>
              <a:rPr lang="de-DE" sz="1050" dirty="0"/>
              <a:t>  </a:t>
            </a:r>
            <a:r>
              <a:rPr lang="de-DE" sz="1050" dirty="0" err="1"/>
              <a:t>vir</a:t>
            </a:r>
            <a:r>
              <a:rPr lang="de-DE" sz="1050" dirty="0"/>
              <a:t>.</a:t>
            </a:r>
          </a:p>
          <a:p>
            <a:r>
              <a:rPr lang="de-DE" sz="1050" dirty="0"/>
              <a:t>                                                                                                                                                      „ Schieren  se  </a:t>
            </a:r>
            <a:r>
              <a:rPr lang="de-DE" sz="1050" dirty="0" err="1"/>
              <a:t>présent</a:t>
            </a:r>
            <a:r>
              <a:rPr lang="de-DE" sz="1050" dirty="0"/>
              <a:t>.     </a:t>
            </a:r>
          </a:p>
          <a:p>
            <a:r>
              <a:rPr lang="de-DE" sz="1050" dirty="0"/>
              <a:t>Die  Zusammenstellung dieses  Albums verzichtet auf eine streng chronologische Folge. Selbstverständlich  sind alle  wichtigen  Merkmale der &gt; Vorzeit und Neuzeit &lt;  Werte, Errungenschaften, Änderungen und  Erklärungen  aufgenommen, doch  dazwischen  gestreut  sind  kurze  Ereignisse ,--</a:t>
            </a:r>
          </a:p>
          <a:p>
            <a:r>
              <a:rPr lang="de-DE" sz="1050" dirty="0"/>
              <a:t>-- Bilder ,Texte und  Dokumentationen von einst und jetzt,  das Ganze soll  „ Wissen  über  Werte  und  Zeitzeugen  von Schieren  vermitteln.“*</a:t>
            </a:r>
            <a:br>
              <a:rPr lang="de-DE" sz="1050" dirty="0"/>
            </a:br>
            <a:endParaRPr lang="de-DE" sz="1050" dirty="0"/>
          </a:p>
          <a:p>
            <a:r>
              <a:rPr lang="de-DE" sz="1050" dirty="0"/>
              <a:t>                    * Das Dorf Schieren  im Wandel der Zeit .  Dokumentationen gibt es viele.* </a:t>
            </a:r>
          </a:p>
          <a:p>
            <a:r>
              <a:rPr lang="de-DE" sz="1050" dirty="0"/>
              <a:t> </a:t>
            </a:r>
          </a:p>
          <a:p>
            <a:r>
              <a:rPr lang="de-DE" sz="1050" u="sng" dirty="0"/>
              <a:t>z.B.  Zahlen</a:t>
            </a:r>
          </a:p>
          <a:p>
            <a:r>
              <a:rPr lang="de-DE" sz="1050" dirty="0"/>
              <a:t>  a,  --   von 1950 bis 2012  </a:t>
            </a:r>
            <a:r>
              <a:rPr lang="de-DE" sz="1050" i="1" dirty="0"/>
              <a:t>  </a:t>
            </a:r>
            <a:r>
              <a:rPr lang="de-DE" sz="1050" dirty="0"/>
              <a:t>wurden in  Schieren   +/-  48  ältere  Wohnhäuser, Ställe  mit  Scheunen  und  andere </a:t>
            </a:r>
            <a:r>
              <a:rPr lang="de-DE" sz="1050" b="1" dirty="0"/>
              <a:t>  </a:t>
            </a:r>
            <a:r>
              <a:rPr lang="de-DE" sz="1050" dirty="0"/>
              <a:t>Gebäude  abgerissen , wovon  die  meisten </a:t>
            </a:r>
          </a:p>
          <a:p>
            <a:r>
              <a:rPr lang="de-DE" sz="1050" dirty="0"/>
              <a:t>  entlang  der  </a:t>
            </a:r>
            <a:r>
              <a:rPr lang="de-DE" sz="1050" dirty="0" err="1"/>
              <a:t>rte</a:t>
            </a:r>
            <a:r>
              <a:rPr lang="de-DE" sz="1050" dirty="0"/>
              <a:t>. de  Luxembourg .</a:t>
            </a:r>
          </a:p>
          <a:p>
            <a:r>
              <a:rPr lang="de-DE" sz="1050" dirty="0"/>
              <a:t> </a:t>
            </a:r>
          </a:p>
          <a:p>
            <a:r>
              <a:rPr lang="de-DE" sz="1050" dirty="0"/>
              <a:t>  </a:t>
            </a:r>
          </a:p>
          <a:p>
            <a:r>
              <a:rPr lang="de-DE" sz="1050" dirty="0"/>
              <a:t>b)  --  Neuzeit  von 1990  bis  2012 wurden in  Schieren  gebaut:  +/-                21  </a:t>
            </a:r>
            <a:r>
              <a:rPr lang="de-DE" sz="1050" dirty="0" err="1"/>
              <a:t>Residen</a:t>
            </a:r>
            <a:r>
              <a:rPr lang="de-DE" sz="1050" dirty="0"/>
              <a:t> </a:t>
            </a:r>
            <a:r>
              <a:rPr lang="de-DE" sz="1050" dirty="0" err="1"/>
              <a:t>zen</a:t>
            </a:r>
            <a:r>
              <a:rPr lang="de-DE" sz="1050" dirty="0"/>
              <a:t>   = 175  Appartements</a:t>
            </a:r>
          </a:p>
          <a:p>
            <a:r>
              <a:rPr lang="de-DE" sz="1050" i="1" dirty="0"/>
              <a:t>                                                                                                                                                           </a:t>
            </a:r>
            <a:r>
              <a:rPr lang="de-DE" sz="1050" dirty="0"/>
              <a:t>149  Einfamilienhäuser                                                                                </a:t>
            </a:r>
          </a:p>
          <a:p>
            <a:r>
              <a:rPr lang="de-DE" sz="1050" dirty="0"/>
              <a:t>                                                                                                                                                               7  Halls  Industriel</a:t>
            </a:r>
          </a:p>
          <a:p>
            <a:r>
              <a:rPr lang="de-DE" sz="1050" dirty="0"/>
              <a:t>                                                                                                                                              1996                  1  Sportshall mit  Anbau  eines  neuen Feuerwehr Gebäudes                 1996                                                                                                                                     1994                  1  Neue Grundschule</a:t>
            </a:r>
          </a:p>
          <a:p>
            <a:pPr>
              <a:tabLst>
                <a:tab pos="4306888" algn="l"/>
              </a:tabLst>
            </a:pPr>
            <a:r>
              <a:rPr lang="de-DE" sz="1050" dirty="0"/>
              <a:t>1994                                                                                                                                     2oo2                  1 - </a:t>
            </a:r>
            <a:r>
              <a:rPr lang="de-DE" sz="1050" dirty="0" err="1"/>
              <a:t>Butzeschoul</a:t>
            </a:r>
            <a:endParaRPr lang="de-DE" sz="1050" dirty="0"/>
          </a:p>
          <a:p>
            <a:pPr marL="228600" indent="-228600">
              <a:buAutoNum type="arabicPlain" startAt="2010"/>
            </a:pPr>
            <a:r>
              <a:rPr lang="de-DE" sz="1050" dirty="0"/>
              <a:t>                                                                                                                                     2o10                  1   Hall  - mit </a:t>
            </a:r>
            <a:r>
              <a:rPr lang="de-DE" sz="1050" dirty="0" err="1"/>
              <a:t>eimem</a:t>
            </a:r>
            <a:r>
              <a:rPr lang="de-DE" sz="1050" dirty="0"/>
              <a:t>  neuem  Atelier „Service  </a:t>
            </a:r>
            <a:r>
              <a:rPr lang="de-DE" sz="1050" dirty="0" err="1"/>
              <a:t>Communal</a:t>
            </a:r>
            <a:r>
              <a:rPr lang="de-DE" sz="1050" dirty="0"/>
              <a:t>‘  u. mit </a:t>
            </a:r>
          </a:p>
          <a:p>
            <a:pPr marL="228600" indent="-228600">
              <a:buAutoNum type="arabicPlain" startAt="2010"/>
            </a:pPr>
            <a:r>
              <a:rPr lang="de-DE" sz="1050" dirty="0"/>
              <a:t>                                                                                                                                                                      neuem  Probensaal  für die  ,</a:t>
            </a:r>
            <a:r>
              <a:rPr lang="de-DE" sz="1050" dirty="0" err="1"/>
              <a:t>Schierener</a:t>
            </a:r>
            <a:r>
              <a:rPr lang="de-DE" sz="1050" dirty="0"/>
              <a:t> </a:t>
            </a:r>
            <a:r>
              <a:rPr lang="de-DE" sz="1050" dirty="0" err="1"/>
              <a:t>Muséck</a:t>
            </a:r>
            <a:r>
              <a:rPr lang="de-DE" sz="1050" dirty="0"/>
              <a:t>‘</a:t>
            </a:r>
          </a:p>
          <a:p>
            <a:pPr marL="228600" indent="-228600">
              <a:buAutoNum type="arabicPlain" startAt="2010"/>
            </a:pPr>
            <a:r>
              <a:rPr lang="de-DE" sz="1050" dirty="0"/>
              <a:t>                                                                                                                                   </a:t>
            </a:r>
          </a:p>
          <a:p>
            <a:pPr marL="228600" indent="-228600">
              <a:buAutoNum type="arabicPlain" startAt="2010"/>
            </a:pPr>
            <a:r>
              <a:rPr lang="de-DE" sz="1050" dirty="0"/>
              <a:t>                                                                                                                                     2011                  1    - </a:t>
            </a:r>
            <a:r>
              <a:rPr lang="de-DE" sz="1050" dirty="0" err="1"/>
              <a:t>Maison</a:t>
            </a:r>
            <a:r>
              <a:rPr lang="de-DE" sz="1050" dirty="0"/>
              <a:t>  de  Relais                                                                                        </a:t>
            </a:r>
          </a:p>
          <a:p>
            <a:pPr>
              <a:tabLst>
                <a:tab pos="4572000" algn="l"/>
              </a:tabLst>
            </a:pPr>
            <a:r>
              <a:rPr lang="de-DE" sz="1050" dirty="0"/>
              <a:t>                                                                                                                                              2015                  1    Neue   Grundschule</a:t>
            </a:r>
          </a:p>
          <a:p>
            <a:pPr>
              <a:tabLst>
                <a:tab pos="4572000" algn="l"/>
              </a:tabLst>
            </a:pPr>
            <a:r>
              <a:rPr lang="de-DE" sz="1050" u="sng" dirty="0"/>
              <a:t>Quellen:</a:t>
            </a:r>
          </a:p>
          <a:p>
            <a:r>
              <a:rPr lang="de-DE" sz="1050" dirty="0"/>
              <a:t>Buch  von Prof. Joseph Flies:  </a:t>
            </a:r>
            <a:r>
              <a:rPr lang="de-DE" sz="1050" dirty="0" err="1"/>
              <a:t>Ettelbrück</a:t>
            </a:r>
            <a:r>
              <a:rPr lang="de-DE" sz="1050" dirty="0"/>
              <a:t> – Geschichte einer</a:t>
            </a:r>
            <a:r>
              <a:rPr lang="de-DE" sz="1050" b="1" dirty="0"/>
              <a:t> Landschaft </a:t>
            </a:r>
            <a:r>
              <a:rPr lang="de-DE" sz="1050" dirty="0"/>
              <a:t>1989 -</a:t>
            </a:r>
          </a:p>
          <a:p>
            <a:r>
              <a:rPr lang="de-DE" sz="1050" dirty="0"/>
              <a:t>Buch  - </a:t>
            </a:r>
            <a:r>
              <a:rPr lang="de-DE" sz="1050" dirty="0" err="1"/>
              <a:t>Fête</a:t>
            </a:r>
            <a:r>
              <a:rPr lang="de-DE" sz="1050" dirty="0"/>
              <a:t> Nationale du  </a:t>
            </a:r>
            <a:r>
              <a:rPr lang="de-DE" sz="1050" dirty="0" err="1"/>
              <a:t>Travail</a:t>
            </a:r>
            <a:r>
              <a:rPr lang="de-DE" sz="1050" dirty="0"/>
              <a:t>   et de la </a:t>
            </a:r>
            <a:r>
              <a:rPr lang="de-DE" sz="1050" dirty="0" err="1"/>
              <a:t>Terre</a:t>
            </a:r>
            <a:r>
              <a:rPr lang="de-DE" sz="1050" dirty="0"/>
              <a:t> 1962</a:t>
            </a:r>
          </a:p>
          <a:p>
            <a:r>
              <a:rPr lang="de-DE" sz="1050" dirty="0"/>
              <a:t>Berichter und Bilder aus Zeitschriften. </a:t>
            </a:r>
          </a:p>
          <a:p>
            <a:r>
              <a:rPr lang="de-DE" sz="1050" dirty="0"/>
              <a:t>Informationen  aus 10  </a:t>
            </a:r>
            <a:r>
              <a:rPr lang="de-DE" sz="1050" dirty="0" err="1"/>
              <a:t>Schierener</a:t>
            </a:r>
            <a:r>
              <a:rPr lang="de-DE" sz="1050" dirty="0"/>
              <a:t>  </a:t>
            </a:r>
            <a:r>
              <a:rPr lang="de-DE" sz="1050" dirty="0" err="1"/>
              <a:t>Vereinenbroschüren</a:t>
            </a:r>
            <a:r>
              <a:rPr lang="de-DE" sz="1050" dirty="0"/>
              <a:t>.</a:t>
            </a:r>
          </a:p>
          <a:p>
            <a:r>
              <a:rPr lang="de-DE" sz="1050" dirty="0"/>
              <a:t>Aus privaten Sammlungen.                                                   </a:t>
            </a:r>
            <a:endParaRPr lang="de-DE" sz="1050" b="1" i="1" dirty="0"/>
          </a:p>
          <a:p>
            <a:endParaRPr lang="de-DE" sz="1050" b="1" i="1" dirty="0"/>
          </a:p>
          <a:p>
            <a:r>
              <a:rPr lang="de-DE" sz="1050" b="1" i="1" dirty="0"/>
              <a:t>&lt;&lt;   De LOUIS   2001 bis</a:t>
            </a:r>
            <a:r>
              <a:rPr lang="de-DE" sz="1050" dirty="0"/>
              <a:t>…….                                              </a:t>
            </a:r>
            <a:r>
              <a:rPr lang="de-DE" sz="1400" dirty="0"/>
              <a:t>&gt;  </a:t>
            </a:r>
            <a:r>
              <a:rPr lang="de-DE" sz="1400" b="1" i="1" u="sng" dirty="0"/>
              <a:t>Dokumentation ist nicht Alles  ---  Ohne Dokumentation ist Alles nichts </a:t>
            </a:r>
            <a:r>
              <a:rPr lang="de-DE" sz="1400" b="1" i="1" dirty="0"/>
              <a:t>&lt;</a:t>
            </a:r>
            <a:r>
              <a:rPr lang="de-DE" sz="1400" b="1" i="1" dirty="0">
                <a:solidFill>
                  <a:srgbClr val="FF0000"/>
                </a:solidFill>
              </a:rPr>
              <a:t> </a:t>
            </a:r>
          </a:p>
          <a:p>
            <a:r>
              <a:rPr lang="de-DE" sz="1050" dirty="0">
                <a:solidFill>
                  <a:srgbClr val="FF0000"/>
                </a:solidFill>
              </a:rPr>
              <a:t>          </a:t>
            </a:r>
          </a:p>
          <a:p>
            <a:r>
              <a:rPr lang="de-DE" sz="1050" dirty="0"/>
              <a:t>Verfasser </a:t>
            </a:r>
            <a:r>
              <a:rPr lang="de-DE" sz="1100" dirty="0"/>
              <a:t>:                                                                                                         Raymond Hess</a:t>
            </a:r>
          </a:p>
          <a:p>
            <a:r>
              <a:rPr lang="de-DE" sz="1100" dirty="0"/>
              <a:t>Albumdeckel :                                                                                                  Raymond Hess                                                                                     </a:t>
            </a:r>
            <a:r>
              <a:rPr lang="de-DE" sz="1200" dirty="0"/>
              <a:t>2015.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3719737" y="2543998"/>
            <a:ext cx="6542329" cy="40011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000" dirty="0"/>
              <a:t>Die  erste  Residenz mit verschieden  Appartements  in  Schieren  wurde  1964  gebaut  -auf Nr.  9, </a:t>
            </a:r>
            <a:r>
              <a:rPr lang="de-DE" sz="1000" dirty="0" err="1"/>
              <a:t>Montée</a:t>
            </a:r>
            <a:r>
              <a:rPr lang="de-DE" sz="1000" dirty="0"/>
              <a:t>  de  </a:t>
            </a:r>
            <a:r>
              <a:rPr lang="de-DE" sz="1000" dirty="0" err="1"/>
              <a:t>Nommern</a:t>
            </a:r>
            <a:r>
              <a:rPr lang="de-DE" sz="1000" dirty="0"/>
              <a:t> . </a:t>
            </a:r>
          </a:p>
          <a:p>
            <a:r>
              <a:rPr lang="de-DE" sz="1000" dirty="0"/>
              <a:t>                                                                                                                                                                                                   Fam. A. Frisch</a:t>
            </a:r>
          </a:p>
        </p:txBody>
      </p:sp>
      <p:pic>
        <p:nvPicPr>
          <p:cNvPr id="1026" name="Picture 2" descr="C:\Users\Hess Raymond\Desktop\Scan (55).t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878119">
            <a:off x="9308167" y="350100"/>
            <a:ext cx="911379" cy="5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1703512" y="3664308"/>
            <a:ext cx="396000" cy="369332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414EA-BBD3-4DE2-A88E-5E6936040262}" type="slidenum">
              <a:rPr lang="de-DE" smtClean="0"/>
              <a:t>4</a:t>
            </a:fld>
            <a:endParaRPr lang="de-DE"/>
          </a:p>
        </p:txBody>
      </p:sp>
      <p:sp>
        <p:nvSpPr>
          <p:cNvPr id="8" name="Fensterinhalt horizontal verschieben 7"/>
          <p:cNvSpPr/>
          <p:nvPr/>
        </p:nvSpPr>
        <p:spPr>
          <a:xfrm>
            <a:off x="6384032" y="4941168"/>
            <a:ext cx="2376264" cy="828000"/>
          </a:xfrm>
          <a:prstGeom prst="horizontalScrol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Bilder-Reportage  und  Fotos   aus dem Privatarchive  von </a:t>
            </a:r>
          </a:p>
          <a:p>
            <a:pPr algn="ctr"/>
            <a:r>
              <a:rPr lang="de-DE" sz="1200" dirty="0">
                <a:solidFill>
                  <a:schemeClr val="tx1"/>
                </a:solidFill>
              </a:rPr>
              <a:t>Raymond  Hess</a:t>
            </a:r>
          </a:p>
        </p:txBody>
      </p:sp>
    </p:spTree>
    <p:extLst>
      <p:ext uri="{BB962C8B-B14F-4D97-AF65-F5344CB8AC3E}">
        <p14:creationId xmlns:p14="http://schemas.microsoft.com/office/powerpoint/2010/main" val="80375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ess Raymond\Desktop\Scan (2).tif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308" t="1839" r="437" b="4389"/>
          <a:stretch/>
        </p:blipFill>
        <p:spPr bwMode="auto">
          <a:xfrm>
            <a:off x="152400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Hess Raymond\Desktop\Scan.t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965" y="2424344"/>
            <a:ext cx="5379408" cy="756000"/>
          </a:xfrm>
          <a:prstGeom prst="rect">
            <a:avLst/>
          </a:prstGeom>
          <a:noFill/>
          <a:ln w="12700">
            <a:solidFill>
              <a:schemeClr val="tx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414EA-BBD3-4DE2-A88E-5E6936040262}" type="slidenum">
              <a:rPr lang="de-DE" smtClean="0"/>
              <a:t>5</a:t>
            </a:fld>
            <a:endParaRPr lang="de-DE"/>
          </a:p>
        </p:txBody>
      </p:sp>
      <p:cxnSp>
        <p:nvCxnSpPr>
          <p:cNvPr id="6" name="Gerade Verbindung mit Pfeil 5"/>
          <p:cNvCxnSpPr/>
          <p:nvPr/>
        </p:nvCxnSpPr>
        <p:spPr>
          <a:xfrm>
            <a:off x="3143672" y="2641733"/>
            <a:ext cx="936104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758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ess Raymond\Desktop\Scan (9).tif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1060" y="332656"/>
            <a:ext cx="8229740" cy="58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414EA-BBD3-4DE2-A88E-5E6936040262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310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414EA-BBD3-4DE2-A88E-5E6936040262}" type="slidenum">
              <a:rPr lang="de-DE" smtClean="0"/>
              <a:t>7</a:t>
            </a:fld>
            <a:endParaRPr lang="de-DE"/>
          </a:p>
        </p:txBody>
      </p:sp>
      <p:pic>
        <p:nvPicPr>
          <p:cNvPr id="1026" name="Picture 2" descr="C:\Users\Hess Raymond\Desktop\Scan (9).t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0838" y="498500"/>
            <a:ext cx="8505457" cy="576000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7680176" y="5877273"/>
            <a:ext cx="223224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200" dirty="0"/>
              <a:t>     1985    Foto : Gast Zimmer</a:t>
            </a:r>
          </a:p>
        </p:txBody>
      </p:sp>
    </p:spTree>
    <p:extLst>
      <p:ext uri="{BB962C8B-B14F-4D97-AF65-F5344CB8AC3E}">
        <p14:creationId xmlns:p14="http://schemas.microsoft.com/office/powerpoint/2010/main" val="239149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414EA-BBD3-4DE2-A88E-5E6936040262}" type="slidenum">
              <a:rPr lang="de-DE" smtClean="0"/>
              <a:t>8</a:t>
            </a:fld>
            <a:endParaRPr lang="de-DE"/>
          </a:p>
        </p:txBody>
      </p:sp>
      <p:pic>
        <p:nvPicPr>
          <p:cNvPr id="1027" name="Picture 3" descr="C:\Users\Hess Raymond\Desktop\Scan.tif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082" r="2052" b="3707"/>
          <a:stretch/>
        </p:blipFill>
        <p:spPr bwMode="auto">
          <a:xfrm>
            <a:off x="1631505" y="116800"/>
            <a:ext cx="8809463" cy="6031797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8478146" y="5810781"/>
            <a:ext cx="173265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200" dirty="0"/>
              <a:t>1990  Foto: Gast Zimmer</a:t>
            </a:r>
          </a:p>
        </p:txBody>
      </p:sp>
    </p:spTree>
    <p:extLst>
      <p:ext uri="{BB962C8B-B14F-4D97-AF65-F5344CB8AC3E}">
        <p14:creationId xmlns:p14="http://schemas.microsoft.com/office/powerpoint/2010/main" val="185521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414EA-BBD3-4DE2-A88E-5E6936040262}" type="slidenum">
              <a:rPr lang="de-DE" smtClean="0"/>
              <a:t>9</a:t>
            </a:fld>
            <a:endParaRPr lang="de-DE"/>
          </a:p>
        </p:txBody>
      </p:sp>
      <p:pic>
        <p:nvPicPr>
          <p:cNvPr id="2050" name="Picture 2" descr="C:\Users\Hess Raymond\Desktop\Scan (2).t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5521" y="332656"/>
            <a:ext cx="8700705" cy="583200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8328249" y="5866240"/>
            <a:ext cx="2011023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200" dirty="0"/>
              <a:t>1990   Foto: Gast Zimmer</a:t>
            </a:r>
          </a:p>
        </p:txBody>
      </p:sp>
    </p:spTree>
    <p:extLst>
      <p:ext uri="{BB962C8B-B14F-4D97-AF65-F5344CB8AC3E}">
        <p14:creationId xmlns:p14="http://schemas.microsoft.com/office/powerpoint/2010/main" val="422179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</Words>
  <Application>Microsoft Office PowerPoint</Application>
  <PresentationFormat>Widescreen</PresentationFormat>
  <Paragraphs>66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Microsoft Tai Le</vt:lpstr>
      <vt:lpstr>Monotype Corsiva</vt:lpstr>
      <vt:lpstr>Old English Text MT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Broadcasting Center Europe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Stelmes</dc:creator>
  <cp:lastModifiedBy>Stelmes</cp:lastModifiedBy>
  <cp:revision>2</cp:revision>
  <dcterms:created xsi:type="dcterms:W3CDTF">2017-03-09T09:12:41Z</dcterms:created>
  <dcterms:modified xsi:type="dcterms:W3CDTF">2017-03-09T09:26:32Z</dcterms:modified>
</cp:coreProperties>
</file>